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1" r:id="rId2"/>
    <p:sldId id="260" r:id="rId3"/>
    <p:sldId id="257" r:id="rId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366827E-FE40-4F56-90FE-C34868784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1FB8-799F-4A96-B06A-F78554A0F64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5A9FED4-653C-44FF-922C-F09737BE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496DC2B-7B58-47D0-977C-585C1095B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17CD-044E-49EC-941D-006473704DF4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C2062D5-2638-434C-BA06-24FDA723F2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1846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122E20B-66EA-4191-A3BD-51C1CFE9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18D98-E5E0-4200-B57D-D516216D091B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19621BB-01C2-4216-A8ED-2246CCB8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D2602B-1B7F-4498-B53B-0D9F95C6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D7BF0-4B95-45E6-9BBD-7AAB604BD97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749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BD78167-8AD5-49EE-AE72-5D0C67F6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019E1-4FC6-46A6-8039-9416BD6D1F6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AD109B4-64EF-459C-B412-62D53DED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CF2E014-9F91-4422-A9F8-121AD0A56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F6A94-6860-4CE8-8D2E-B3DF30E012B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3916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365F9C7-CAA3-4D5F-A111-69E42D25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2B9A3-3E6D-486D-A6ED-806ADCC544D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16A6E6E-F168-4C9D-B0EA-A79D7EEE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EB1DED0-81D9-4DB1-A867-632DD79F5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41F6E-71AA-4C1D-A3EF-2FC316E40B0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546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3C7F81-7063-4F21-905D-BCA02E026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EBFBD-5665-4745-8B04-3C95B06F429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A2FAFD7-3899-479D-A441-2806621BE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6EC31F8-2E74-43CE-B99E-8448D0537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D5ABF-7804-46C4-ABFE-6BBC2332CCE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7300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1D78DF1-C9E2-49A5-9331-B2F408E4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25FC1-06F9-4E04-B40E-F831A69BC3B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646E6D3-1931-46CE-91C1-AF116D7D4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21A9C1E-FCBE-4CDC-B15C-3C444FD2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5E6E9-2359-4F21-AAFA-BA38C3B8EB2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0773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B5AE8D33-0678-47F3-9631-82664A6E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6C3C5-505D-464D-8A48-006465FB210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E37353CB-29B3-491A-83C4-4A91AA72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EB6FC0E-86FD-4EB3-9779-B726D0D1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54F43-81DE-44A5-8D99-3E945E615E3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1040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B80D123B-4E14-4812-92B4-BDE366ED7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1063-ECCD-4A2F-BBB1-62BBED3B748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B3AC3094-F7F9-4E0A-B22E-14F73336E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F3D7D7F7-AA61-4992-A6C4-EA6A84D1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6B436-EABD-4D45-B85D-2455E008611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93651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8EBEDB46-9524-4D0F-A32F-E0EE9730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4CF9A-4388-4685-A4D5-BF42D86C15D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D36951A-46BF-4DC1-8C45-48DCCC81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A82A6596-2D27-4E50-B638-AE339A2BA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C3AC8-DE2F-4F47-A289-0DB7558B929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747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6606E3F-F2DD-4CEA-8DCF-00144910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E6202-B7A1-4A03-963F-EAA537768F0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5A96D02-237A-41AA-9245-06BCA438B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FA89E69-C712-4C62-B737-41C05721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D7660-BE59-4C88-BDF1-10BCB60ECB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8706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07E8804-D072-41CA-82C2-CB1E548E2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CF17B-C7DF-433F-9D1B-B3DDD80A562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FE58EAD-F20F-40B9-A60A-4F6A523C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2BD3B56-A606-4483-B5D5-55A625C19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2E2C0-570E-42CF-A384-9EA651F19BB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2617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DB432379-B8CD-4340-A798-773B0877F3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302B3A01-7142-42A7-94D6-48E269F359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BB6C88D-1D05-4548-963C-8E92DE0E8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97AF1B-F79E-459F-8B11-C84F5FA839F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9AB050-4EAB-4E20-880E-61D55D82F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B792D67-A8BE-4C09-9F0F-F76DAE917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7EB20D-E732-4716-AA81-3ADA2F9D1D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172E2B-D55C-40C0-ABCE-FB7A7238D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65443"/>
            <a:ext cx="6400800" cy="22066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4400" dirty="0">
                <a:solidFill>
                  <a:schemeClr val="tx1"/>
                </a:solidFill>
              </a:rPr>
              <a:t>2.3.5. Obrnuto proporcionalne</a:t>
            </a:r>
          </a:p>
          <a:p>
            <a:pPr marL="1143000" indent="-1143000" fontAlgn="auto">
              <a:spcAft>
                <a:spcPts val="0"/>
              </a:spcAft>
              <a:defRPr/>
            </a:pPr>
            <a:r>
              <a:rPr lang="hr-HR" sz="4400" dirty="0">
                <a:solidFill>
                  <a:schemeClr val="tx1"/>
                </a:solidFill>
              </a:rPr>
              <a:t>veličine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A01BFB3-9FDA-4FC0-A7AA-03FF0D4A5739}"/>
              </a:ext>
            </a:extLst>
          </p:cNvPr>
          <p:cNvSpPr txBox="1">
            <a:spLocks/>
          </p:cNvSpPr>
          <p:nvPr/>
        </p:nvSpPr>
        <p:spPr bwMode="auto">
          <a:xfrm>
            <a:off x="934279" y="175756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aobljeni pravokutnik 66">
            <a:extLst>
              <a:ext uri="{FF2B5EF4-FFF2-40B4-BE49-F238E27FC236}">
                <a16:creationId xmlns:a16="http://schemas.microsoft.com/office/drawing/2014/main" id="{836114BF-F322-4A74-A7F7-70B8B66BB648}"/>
              </a:ext>
            </a:extLst>
          </p:cNvPr>
          <p:cNvSpPr/>
          <p:nvPr/>
        </p:nvSpPr>
        <p:spPr>
          <a:xfrm>
            <a:off x="4572000" y="1263650"/>
            <a:ext cx="1568450" cy="508000"/>
          </a:xfrm>
          <a:prstGeom prst="roundRect">
            <a:avLst/>
          </a:prstGeom>
          <a:solidFill>
            <a:srgbClr val="FFFF00">
              <a:alpha val="21961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8" name="TekstniOkvir 57">
            <a:extLst>
              <a:ext uri="{FF2B5EF4-FFF2-40B4-BE49-F238E27FC236}">
                <a16:creationId xmlns:a16="http://schemas.microsoft.com/office/drawing/2014/main" id="{A1400E71-C383-40B1-92D3-867388525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2978150"/>
            <a:ext cx="1484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24 radnika</a:t>
            </a:r>
          </a:p>
        </p:txBody>
      </p:sp>
      <p:sp>
        <p:nvSpPr>
          <p:cNvPr id="56" name="TekstniOkvir 55">
            <a:extLst>
              <a:ext uri="{FF2B5EF4-FFF2-40B4-BE49-F238E27FC236}">
                <a16:creationId xmlns:a16="http://schemas.microsoft.com/office/drawing/2014/main" id="{04DB84E0-9A69-43A0-9E31-53553E622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981325"/>
            <a:ext cx="6773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Koliko je radnika potrebno kako bi posao bio obavljen za 12 sati?</a:t>
            </a:r>
          </a:p>
        </p:txBody>
      </p:sp>
      <p:sp>
        <p:nvSpPr>
          <p:cNvPr id="46" name="TekstniOkvir 45">
            <a:extLst>
              <a:ext uri="{FF2B5EF4-FFF2-40B4-BE49-F238E27FC236}">
                <a16:creationId xmlns:a16="http://schemas.microsoft.com/office/drawing/2014/main" id="{95099710-A1AC-452C-9763-F8737E15C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2435225"/>
            <a:ext cx="3217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3</a:t>
            </a:r>
            <a:r>
              <a:rPr lang="hr-HR" altLang="sr-Latn-RS"/>
              <a:t> …………………….…..</a:t>
            </a:r>
            <a:r>
              <a:rPr lang="hr-HR" altLang="sr-Latn-R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3965BAD0-EB0B-476B-8689-73F5A8316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75" y="2992438"/>
            <a:ext cx="1095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6 dana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4917190B-B58D-4234-A461-7D000DAEC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75" y="2992438"/>
            <a:ext cx="1400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4 dana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063241C6-A8DB-451F-AACB-88335E739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2844800"/>
            <a:ext cx="3094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4</a:t>
            </a:r>
            <a:r>
              <a:rPr lang="hr-HR" altLang="sr-Latn-RS"/>
              <a:t> …………………………</a:t>
            </a:r>
            <a:r>
              <a:rPr lang="hr-HR" altLang="sr-Latn-R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4F2AEC6E-AAE8-4D6C-BF76-B19972F89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984500"/>
            <a:ext cx="541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koliko će dana isti posao obaviti </a:t>
            </a:r>
            <a:r>
              <a:rPr lang="hr-HR" altLang="sr-Latn-RS">
                <a:solidFill>
                  <a:srgbClr val="0070C0"/>
                </a:solidFill>
              </a:rPr>
              <a:t>3</a:t>
            </a:r>
            <a:r>
              <a:rPr lang="hr-HR" altLang="sr-Latn-RS"/>
              <a:t> </a:t>
            </a:r>
            <a:r>
              <a:rPr lang="hr-HR" altLang="sr-Latn-RS">
                <a:solidFill>
                  <a:srgbClr val="0070C0"/>
                </a:solidFill>
              </a:rPr>
              <a:t>radnika</a:t>
            </a:r>
            <a:r>
              <a:rPr lang="hr-HR" altLang="sr-Latn-RS"/>
              <a:t>?</a:t>
            </a:r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7E8E6CE5-5EBC-4C65-9FBF-281B0C954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984500"/>
            <a:ext cx="709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Koliko je radnika potrebno kako bi posao bio obavljen u </a:t>
            </a:r>
            <a:r>
              <a:rPr lang="hr-HR" altLang="sr-Latn-RS">
                <a:solidFill>
                  <a:srgbClr val="FF0000"/>
                </a:solidFill>
              </a:rPr>
              <a:t>2 dana</a:t>
            </a:r>
            <a:r>
              <a:rPr lang="hr-HR" altLang="sr-Latn-RS"/>
              <a:t>?</a:t>
            </a:r>
          </a:p>
        </p:txBody>
      </p:sp>
      <p:graphicFrame>
        <p:nvGraphicFramePr>
          <p:cNvPr id="14" name="Group 329">
            <a:extLst>
              <a:ext uri="{FF2B5EF4-FFF2-40B4-BE49-F238E27FC236}">
                <a16:creationId xmlns:a16="http://schemas.microsoft.com/office/drawing/2014/main" id="{C04CEBF5-00E0-400F-9801-010F3DB65630}"/>
              </a:ext>
            </a:extLst>
          </p:cNvPr>
          <p:cNvGraphicFramePr>
            <a:graphicFrameLocks noGrp="1"/>
          </p:cNvGraphicFramePr>
          <p:nvPr/>
        </p:nvGraphicFramePr>
        <p:xfrm>
          <a:off x="1568450" y="4949825"/>
          <a:ext cx="5872163" cy="1377950"/>
        </p:xfrm>
        <a:graphic>
          <a:graphicData uri="http://schemas.openxmlformats.org/drawingml/2006/table">
            <a:tbl>
              <a:tblPr/>
              <a:tblGrid>
                <a:gridCol w="1151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43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0" marR="91450" marT="45732" marB="4573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84" name="Rectangle 4">
            <a:extLst>
              <a:ext uri="{FF2B5EF4-FFF2-40B4-BE49-F238E27FC236}">
                <a16:creationId xmlns:a16="http://schemas.microsoft.com/office/drawing/2014/main" id="{94839F34-6B48-42D9-83BF-63C296B16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" y="112713"/>
            <a:ext cx="4570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Jedan radnik obavi neki posao za 12 dana.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F3F7EF6A-0BEA-4F09-854B-1B6537E09E08}"/>
              </a:ext>
            </a:extLst>
          </p:cNvPr>
          <p:cNvSpPr/>
          <p:nvPr/>
        </p:nvSpPr>
        <p:spPr>
          <a:xfrm>
            <a:off x="935038" y="693738"/>
            <a:ext cx="12350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9E3724E4-7220-4290-B9DA-6E2951CD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6325" y="693738"/>
            <a:ext cx="1881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broj radnika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5BC6F244-8A4D-46AF-A613-657060CB2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038" y="1630363"/>
            <a:ext cx="1709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VRIJEDNOSTI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07A65232-C6AA-494B-BE59-A54D0A3A2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693738"/>
            <a:ext cx="993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vrijeme</a:t>
            </a:r>
          </a:p>
        </p:txBody>
      </p:sp>
      <p:sp>
        <p:nvSpPr>
          <p:cNvPr id="16" name="Text Box 324">
            <a:extLst>
              <a:ext uri="{FF2B5EF4-FFF2-40B4-BE49-F238E27FC236}">
                <a16:creationId xmlns:a16="http://schemas.microsoft.com/office/drawing/2014/main" id="{1DCA695C-4383-4D36-BC3E-B2525AEBA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5842000"/>
            <a:ext cx="496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7" name="Text Box 325">
            <a:extLst>
              <a:ext uri="{FF2B5EF4-FFF2-40B4-BE49-F238E27FC236}">
                <a16:creationId xmlns:a16="http://schemas.microsoft.com/office/drawing/2014/main" id="{10D74192-8537-4650-B0A9-B4877A5C2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88" y="5842000"/>
            <a:ext cx="574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" name="Text Box 326">
            <a:extLst>
              <a:ext uri="{FF2B5EF4-FFF2-40B4-BE49-F238E27FC236}">
                <a16:creationId xmlns:a16="http://schemas.microsoft.com/office/drawing/2014/main" id="{30C3649D-6244-4ABA-BB42-E3EB483D1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575" y="5842000"/>
            <a:ext cx="57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9" name="Text Box 327">
            <a:extLst>
              <a:ext uri="{FF2B5EF4-FFF2-40B4-BE49-F238E27FC236}">
                <a16:creationId xmlns:a16="http://schemas.microsoft.com/office/drawing/2014/main" id="{F9FD5A4B-8D83-43DE-9E7A-A249085FE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7763" y="5842000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Text Box 328">
            <a:extLst>
              <a:ext uri="{FF2B5EF4-FFF2-40B4-BE49-F238E27FC236}">
                <a16:creationId xmlns:a16="http://schemas.microsoft.com/office/drawing/2014/main" id="{98750863-E09C-47FA-8AB2-A43B70621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0388" y="5842000"/>
            <a:ext cx="576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Text Box 330">
            <a:extLst>
              <a:ext uri="{FF2B5EF4-FFF2-40B4-BE49-F238E27FC236}">
                <a16:creationId xmlns:a16="http://schemas.microsoft.com/office/drawing/2014/main" id="{A06921C6-6C43-45FE-A7B5-3D8367618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013" y="5842000"/>
            <a:ext cx="596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 Box 331">
            <a:extLst>
              <a:ext uri="{FF2B5EF4-FFF2-40B4-BE49-F238E27FC236}">
                <a16:creationId xmlns:a16="http://schemas.microsoft.com/office/drawing/2014/main" id="{52943B8C-C214-4041-8FEC-5AA429C79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1338" y="5842000"/>
            <a:ext cx="728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>
                <a:solidFill>
                  <a:srgbClr val="FF0000"/>
                </a:solidFill>
              </a:rPr>
              <a:t>0.5</a:t>
            </a: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C33B1154-200A-4D0D-A6ED-0CBC24E1A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175" y="4979988"/>
            <a:ext cx="10096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broj radnika</a:t>
            </a: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7F8EA489-EEBC-4DC9-9D73-B189B5BB3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5651500"/>
            <a:ext cx="132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vrijeme</a:t>
            </a:r>
          </a:p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(dan)</a:t>
            </a:r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33EB7891-EDCA-4444-A5A9-EEF804B37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425" y="5140325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0" name="Pravokutnik 29">
            <a:extLst>
              <a:ext uri="{FF2B5EF4-FFF2-40B4-BE49-F238E27FC236}">
                <a16:creationId xmlns:a16="http://schemas.microsoft.com/office/drawing/2014/main" id="{74CF3CE3-B077-45E3-B425-A54FBDC6F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51403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  <a:cs typeface="Times New Roman" panose="02020603050405020304" pitchFamily="18" charset="0"/>
              </a:rPr>
              <a:t>2</a:t>
            </a:r>
            <a:endParaRPr lang="hr-HR" altLang="sr-Latn-RS">
              <a:solidFill>
                <a:srgbClr val="0070C0"/>
              </a:solidFill>
            </a:endParaRP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A582F99D-F1A0-4BD7-8A06-57286BF64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984500"/>
            <a:ext cx="541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koliko će dana isti posao obaviti </a:t>
            </a:r>
            <a:r>
              <a:rPr lang="hr-HR" altLang="sr-Latn-RS">
                <a:solidFill>
                  <a:srgbClr val="0070C0"/>
                </a:solidFill>
              </a:rPr>
              <a:t>2 </a:t>
            </a:r>
            <a:r>
              <a:rPr lang="hr-HR" altLang="sr-Latn-RS"/>
              <a:t>radnika?</a:t>
            </a:r>
          </a:p>
        </p:txBody>
      </p:sp>
      <p:sp>
        <p:nvSpPr>
          <p:cNvPr id="33" name="Pravokutnik 32">
            <a:extLst>
              <a:ext uri="{FF2B5EF4-FFF2-40B4-BE49-F238E27FC236}">
                <a16:creationId xmlns:a16="http://schemas.microsoft.com/office/drawing/2014/main" id="{0F417702-7397-4282-98A2-EDE461B1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514032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  <a:cs typeface="Times New Roman" panose="02020603050405020304" pitchFamily="18" charset="0"/>
              </a:rPr>
              <a:t>3</a:t>
            </a:r>
            <a:endParaRPr lang="hr-HR" altLang="sr-Latn-RS">
              <a:solidFill>
                <a:srgbClr val="0070C0"/>
              </a:solidFill>
            </a:endParaRP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B25838B8-7550-4A1F-9AB1-E463B2E74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775" y="5140325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E0114E9F-2A26-4AF2-A3F9-ED63FE435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9275" y="51403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  <a:cs typeface="Times New Roman" panose="02020603050405020304" pitchFamily="18" charset="0"/>
              </a:rPr>
              <a:t>6</a:t>
            </a:r>
            <a:endParaRPr lang="hr-HR" altLang="sr-Latn-RS">
              <a:solidFill>
                <a:srgbClr val="0070C0"/>
              </a:solidFill>
            </a:endParaRP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D2DFD50C-E7B1-4227-B6E0-F5DDBDCEC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538" y="5140325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  <a:cs typeface="Times New Roman" panose="02020603050405020304" pitchFamily="18" charset="0"/>
              </a:rPr>
              <a:t>12</a:t>
            </a:r>
            <a:endParaRPr lang="hr-HR" altLang="sr-Latn-RS">
              <a:solidFill>
                <a:srgbClr val="0070C0"/>
              </a:solidFill>
            </a:endParaRPr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id="{2A0F3DE7-4CEA-4747-B2E2-47FF865F6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3" y="5140325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  <a:cs typeface="Times New Roman" panose="02020603050405020304" pitchFamily="18" charset="0"/>
              </a:rPr>
              <a:t>24</a:t>
            </a:r>
            <a:endParaRPr lang="hr-HR" altLang="sr-Latn-RS">
              <a:solidFill>
                <a:srgbClr val="0070C0"/>
              </a:solidFill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3CAB6B02-07C3-46C3-B693-B5EAB85C2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1614488"/>
            <a:ext cx="2895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</a:t>
            </a:r>
            <a:r>
              <a:rPr lang="hr-HR" altLang="sr-Latn-RS"/>
              <a:t> ………………………..</a:t>
            </a:r>
            <a:r>
              <a:rPr lang="hr-HR" altLang="sr-Latn-RS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24809F64-C32D-4157-927B-145E65516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2001838"/>
            <a:ext cx="428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2</a:t>
            </a:r>
            <a:r>
              <a:rPr lang="hr-HR" altLang="sr-Latn-RS"/>
              <a:t> ………………………...</a:t>
            </a:r>
            <a:r>
              <a:rPr lang="hr-HR" altLang="sr-Latn-R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C12C9810-AD9E-4B0B-8ADA-0F8874B4E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984500"/>
            <a:ext cx="7167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Koliko je radnika potrebno kako bi posao bio obavljen u </a:t>
            </a:r>
            <a:r>
              <a:rPr lang="hr-HR" altLang="sr-Latn-RS">
                <a:solidFill>
                  <a:srgbClr val="FF0000"/>
                </a:solidFill>
              </a:rPr>
              <a:t>3 dana</a:t>
            </a:r>
            <a:r>
              <a:rPr lang="hr-HR" altLang="sr-Latn-RS"/>
              <a:t>?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29956C69-086D-40AE-908C-8E1697CF7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2978150"/>
            <a:ext cx="1146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4 radnika</a:t>
            </a: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49ACC5CE-A430-4DFD-9DA2-D3DF364AD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2978150"/>
            <a:ext cx="1327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6 radnika</a:t>
            </a: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E208BE2F-DCBB-4593-A40E-D9F5E5743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3255963"/>
            <a:ext cx="428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6</a:t>
            </a:r>
            <a:r>
              <a:rPr lang="hr-HR" altLang="sr-Latn-RS"/>
              <a:t>………………….………</a:t>
            </a:r>
            <a:r>
              <a:rPr lang="hr-HR" altLang="sr-Latn-R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346E5015-48D4-470D-91A3-19952E6BE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984500"/>
            <a:ext cx="6445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 koje će vrijeme posao biti obavljen ako radi </a:t>
            </a:r>
            <a:r>
              <a:rPr lang="hr-HR" altLang="sr-Latn-RS">
                <a:solidFill>
                  <a:srgbClr val="0070C0"/>
                </a:solidFill>
              </a:rPr>
              <a:t>12 radnika</a:t>
            </a:r>
            <a:r>
              <a:rPr lang="hr-HR" altLang="sr-Latn-RS"/>
              <a:t>?</a:t>
            </a:r>
          </a:p>
        </p:txBody>
      </p:sp>
      <p:sp>
        <p:nvSpPr>
          <p:cNvPr id="55" name="TekstniOkvir 54">
            <a:extLst>
              <a:ext uri="{FF2B5EF4-FFF2-40B4-BE49-F238E27FC236}">
                <a16:creationId xmlns:a16="http://schemas.microsoft.com/office/drawing/2014/main" id="{B34299EF-A312-430C-8630-CC4EE3289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9113" y="2981325"/>
            <a:ext cx="1208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 dan</a:t>
            </a:r>
          </a:p>
        </p:txBody>
      </p: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927BB4EC-FBC6-4041-8ED7-4FE4E3CA3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3668713"/>
            <a:ext cx="1817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12 h = </a:t>
            </a:r>
            <a:r>
              <a:rPr lang="hr-HR" altLang="sr-Latn-RS">
                <a:solidFill>
                  <a:srgbClr val="FF0000"/>
                </a:solidFill>
              </a:rPr>
              <a:t>0.5 dana</a:t>
            </a:r>
          </a:p>
        </p:txBody>
      </p:sp>
      <p:sp>
        <p:nvSpPr>
          <p:cNvPr id="60" name="TekstniOkvir 59">
            <a:extLst>
              <a:ext uri="{FF2B5EF4-FFF2-40B4-BE49-F238E27FC236}">
                <a16:creationId xmlns:a16="http://schemas.microsoft.com/office/drawing/2014/main" id="{D13FD273-B19C-4E83-9300-B5FB3935E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3665538"/>
            <a:ext cx="301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12</a:t>
            </a:r>
            <a:r>
              <a:rPr lang="hr-HR" altLang="sr-Latn-RS"/>
              <a:t>………………….……..</a:t>
            </a:r>
            <a:r>
              <a:rPr lang="hr-HR" altLang="sr-Latn-RS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3" name="TekstniOkvir 62">
            <a:extLst>
              <a:ext uri="{FF2B5EF4-FFF2-40B4-BE49-F238E27FC236}">
                <a16:creationId xmlns:a16="http://schemas.microsoft.com/office/drawing/2014/main" id="{28365059-712B-4FF0-B4E6-C21CF651B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9650" y="1320800"/>
            <a:ext cx="1174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>
                <a:solidFill>
                  <a:srgbClr val="FF0000"/>
                </a:solidFill>
                <a:sym typeface="Symbol" panose="05050102010706020507" pitchFamily="18" charset="2"/>
              </a:rPr>
              <a:t>y</a:t>
            </a:r>
            <a:r>
              <a:rPr lang="hr-HR" altLang="sr-Latn-RS" b="1">
                <a:sym typeface="Symbol" panose="05050102010706020507" pitchFamily="18" charset="2"/>
              </a:rPr>
              <a:t> = 12</a:t>
            </a:r>
            <a:endParaRPr lang="hr-HR" altLang="sr-Latn-RS" b="1"/>
          </a:p>
        </p:txBody>
      </p:sp>
      <p:sp>
        <p:nvSpPr>
          <p:cNvPr id="64" name="Pravokutnik 63">
            <a:extLst>
              <a:ext uri="{FF2B5EF4-FFF2-40B4-BE49-F238E27FC236}">
                <a16:creationId xmlns:a16="http://schemas.microsoft.com/office/drawing/2014/main" id="{349CAAF8-3AD8-4FD8-B06F-3FEF5C8B1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413" y="9636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65" name="Pravokutnik 64">
            <a:extLst>
              <a:ext uri="{FF2B5EF4-FFF2-40B4-BE49-F238E27FC236}">
                <a16:creationId xmlns:a16="http://schemas.microsoft.com/office/drawing/2014/main" id="{B62C2FC2-82F3-4EE3-91F6-18DE0139B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9388" y="9636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66" name="Pravokutnik 65">
            <a:extLst>
              <a:ext uri="{FF2B5EF4-FFF2-40B4-BE49-F238E27FC236}">
                <a16:creationId xmlns:a16="http://schemas.microsoft.com/office/drawing/2014/main" id="{6340F511-825E-4D0B-BB9F-E9B9F54A17A8}"/>
              </a:ext>
            </a:extLst>
          </p:cNvPr>
          <p:cNvSpPr/>
          <p:nvPr/>
        </p:nvSpPr>
        <p:spPr>
          <a:xfrm>
            <a:off x="950913" y="1025525"/>
            <a:ext cx="11334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all" dirty="0">
                <a:latin typeface="+mn-lt"/>
                <a:cs typeface="+mn-cs"/>
              </a:rPr>
              <a:t>oznake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58" grpId="0"/>
      <p:bldP spid="58" grpId="1"/>
      <p:bldP spid="56" grpId="0"/>
      <p:bldP spid="56" grpId="1"/>
      <p:bldP spid="46" grpId="0"/>
      <p:bldP spid="32" grpId="0"/>
      <p:bldP spid="32" grpId="1"/>
      <p:bldP spid="42" grpId="0"/>
      <p:bldP spid="42" grpId="1"/>
      <p:bldP spid="49" grpId="0"/>
      <p:bldP spid="41" grpId="0"/>
      <p:bldP spid="41" grpId="1"/>
      <p:bldP spid="47" grpId="0"/>
      <p:bldP spid="47" grpId="1"/>
      <p:bldP spid="4" grpId="0"/>
      <p:bldP spid="5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6" grpId="0"/>
      <p:bldP spid="27" grpId="0"/>
      <p:bldP spid="28" grpId="0"/>
      <p:bldP spid="30" grpId="0"/>
      <p:bldP spid="31" grpId="0"/>
      <p:bldP spid="31" grpId="1"/>
      <p:bldP spid="33" grpId="0"/>
      <p:bldP spid="34" grpId="0"/>
      <p:bldP spid="35" grpId="0"/>
      <p:bldP spid="36" grpId="0"/>
      <p:bldP spid="37" grpId="0"/>
      <p:bldP spid="39" grpId="0"/>
      <p:bldP spid="40" grpId="0"/>
      <p:bldP spid="43" grpId="0"/>
      <p:bldP spid="43" grpId="1"/>
      <p:bldP spid="44" grpId="0"/>
      <p:bldP spid="44" grpId="1"/>
      <p:bldP spid="44" grpId="2"/>
      <p:bldP spid="48" grpId="0"/>
      <p:bldP spid="48" grpId="1"/>
      <p:bldP spid="53" grpId="0"/>
      <p:bldP spid="53" grpId="1"/>
      <p:bldP spid="55" grpId="0"/>
      <p:bldP spid="55" grpId="1"/>
      <p:bldP spid="57" grpId="0"/>
      <p:bldP spid="57" grpId="1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aobljeni pravokutnik 19">
            <a:extLst>
              <a:ext uri="{FF2B5EF4-FFF2-40B4-BE49-F238E27FC236}">
                <a16:creationId xmlns:a16="http://schemas.microsoft.com/office/drawing/2014/main" id="{1E49CB71-DFE7-4041-B9E3-E6A0591E3CB8}"/>
              </a:ext>
            </a:extLst>
          </p:cNvPr>
          <p:cNvSpPr/>
          <p:nvPr/>
        </p:nvSpPr>
        <p:spPr>
          <a:xfrm>
            <a:off x="3206040" y="5000983"/>
            <a:ext cx="1896533" cy="541871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Zaobljeni pravokutnik 16">
            <a:extLst>
              <a:ext uri="{FF2B5EF4-FFF2-40B4-BE49-F238E27FC236}">
                <a16:creationId xmlns:a16="http://schemas.microsoft.com/office/drawing/2014/main" id="{BEE6E030-2963-40B3-A411-D23072060F5A}"/>
              </a:ext>
            </a:extLst>
          </p:cNvPr>
          <p:cNvSpPr/>
          <p:nvPr/>
        </p:nvSpPr>
        <p:spPr>
          <a:xfrm>
            <a:off x="3262490" y="6005701"/>
            <a:ext cx="1783645" cy="564444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7292443E-41BD-4795-9B6F-F201E3F5B1B8}"/>
              </a:ext>
            </a:extLst>
          </p:cNvPr>
          <p:cNvSpPr/>
          <p:nvPr/>
        </p:nvSpPr>
        <p:spPr>
          <a:xfrm>
            <a:off x="247650" y="236538"/>
            <a:ext cx="7927975" cy="106203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34" name="TekstniOkvir 1">
            <a:extLst>
              <a:ext uri="{FF2B5EF4-FFF2-40B4-BE49-F238E27FC236}">
                <a16:creationId xmlns:a16="http://schemas.microsoft.com/office/drawing/2014/main" id="{DE4D1E34-D836-491B-ADF0-45E42BD6B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327025"/>
            <a:ext cx="7983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i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su obrnuto proporcionalne ako postoji racionalan broj </a:t>
            </a:r>
            <a:r>
              <a:rPr lang="hr-HR" altLang="sr-Latn-RS" i="1"/>
              <a:t>k</a:t>
            </a:r>
            <a:r>
              <a:rPr lang="hr-HR" altLang="sr-Latn-RS"/>
              <a:t> (</a:t>
            </a:r>
            <a:r>
              <a:rPr lang="hr-HR" altLang="sr-Latn-RS" i="1"/>
              <a:t>k</a:t>
            </a:r>
            <a:r>
              <a:rPr lang="hr-HR" altLang="sr-Latn-RS"/>
              <a:t> &gt; 0) tako da vrijedi: </a:t>
            </a:r>
          </a:p>
          <a:p>
            <a:pPr algn="ctr" eaLnBrk="1" hangingPunct="1"/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i="1">
                <a:solidFill>
                  <a:srgbClr val="FF0000"/>
                </a:solidFill>
              </a:rPr>
              <a:t> </a:t>
            </a:r>
            <a:r>
              <a:rPr lang="hr-HR" altLang="sr-Latn-RS" b="1" i="1">
                <a:solidFill>
                  <a:srgbClr val="FF000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 b="1">
                <a:solidFill>
                  <a:srgbClr val="FF0000"/>
                </a:solidFill>
              </a:rPr>
              <a:t> </a:t>
            </a:r>
            <a:r>
              <a:rPr lang="hr-HR" altLang="sr-Latn-RS" b="1"/>
              <a:t>= </a:t>
            </a:r>
            <a:r>
              <a:rPr lang="hr-HR" altLang="sr-Latn-RS" b="1" i="1"/>
              <a:t>k</a:t>
            </a:r>
            <a:endParaRPr lang="hr-HR" altLang="sr-Latn-RS" b="1" i="1">
              <a:solidFill>
                <a:srgbClr val="0070C0"/>
              </a:solidFill>
            </a:endParaRP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284C3A86-820E-4588-8B77-9E5A3F8B3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3111500"/>
            <a:ext cx="170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VRIJEDNOSTI</a:t>
            </a: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B82CFE2D-8497-4755-8578-CE981B65B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260508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3D31E541-5E9A-4ECC-B7B5-250CC06E9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60508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5FEC63F3-16BA-49E4-9620-C10D1550D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8" y="3111500"/>
            <a:ext cx="428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1</a:t>
            </a:r>
            <a:r>
              <a:rPr lang="hr-HR" altLang="sr-Latn-RS"/>
              <a:t> …………………………..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C9ACE7FE-459A-4DC8-8581-B7C5FEBDA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8" y="3511550"/>
            <a:ext cx="428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r>
              <a:rPr lang="hr-HR" altLang="sr-Latn-RS"/>
              <a:t> …………………………..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C524C91F-C34E-42D4-B6A6-38F4B926E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1482725"/>
            <a:ext cx="2428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OBRNUTO</a:t>
            </a:r>
          </a:p>
          <a:p>
            <a:pPr algn="ctr" eaLnBrk="1" hangingPunct="1"/>
            <a:r>
              <a:rPr lang="hr-HR" altLang="sr-Latn-RS"/>
              <a:t>PROPORCIONALNE </a:t>
            </a:r>
          </a:p>
          <a:p>
            <a:pPr algn="ctr" eaLnBrk="1" hangingPunct="1"/>
            <a:r>
              <a:rPr lang="hr-HR" altLang="sr-Latn-RS"/>
              <a:t>VELIČINE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10246670-1C5B-459D-BF77-3693C35B04C7}"/>
              </a:ext>
            </a:extLst>
          </p:cNvPr>
          <p:cNvSpPr/>
          <p:nvPr/>
        </p:nvSpPr>
        <p:spPr>
          <a:xfrm>
            <a:off x="2405063" y="2616200"/>
            <a:ext cx="3509962" cy="338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AAF0AD4A-9A61-42B9-810B-8B3E30905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5650" y="6103938"/>
            <a:ext cx="1716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baseline="-25000">
                <a:solidFill>
                  <a:srgbClr val="0070C0"/>
                </a:solidFill>
              </a:rPr>
              <a:t>1</a:t>
            </a:r>
            <a:r>
              <a:rPr lang="hr-HR" altLang="sr-Latn-RS" b="1" baseline="-25000"/>
              <a:t>  </a:t>
            </a:r>
            <a:r>
              <a:rPr lang="hr-HR" altLang="sr-Latn-RS" b="1"/>
              <a:t>: </a:t>
            </a:r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baseline="-25000">
                <a:solidFill>
                  <a:srgbClr val="0070C0"/>
                </a:solidFill>
              </a:rPr>
              <a:t>2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 b="1" baseline="-25000">
                <a:solidFill>
                  <a:srgbClr val="FF0000"/>
                </a:solidFill>
              </a:rPr>
              <a:t>2 </a:t>
            </a:r>
            <a:r>
              <a:rPr lang="hr-HR" altLang="sr-Latn-RS" b="1"/>
              <a:t>: </a:t>
            </a:r>
            <a:r>
              <a:rPr lang="hr-HR" altLang="sr-Latn-RS" b="1" i="1">
                <a:solidFill>
                  <a:srgbClr val="FF0000"/>
                </a:solidFill>
              </a:rPr>
              <a:t>y</a:t>
            </a:r>
            <a:r>
              <a:rPr lang="hr-HR" altLang="sr-Latn-RS" b="1" baseline="-25000">
                <a:solidFill>
                  <a:srgbClr val="FF0000"/>
                </a:solidFill>
              </a:rPr>
              <a:t>1</a:t>
            </a:r>
            <a:endParaRPr lang="hr-HR" altLang="sr-Latn-RS" b="1">
              <a:solidFill>
                <a:srgbClr val="FF0000"/>
              </a:solidFill>
            </a:endParaRPr>
          </a:p>
        </p:txBody>
      </p:sp>
      <p:cxnSp>
        <p:nvCxnSpPr>
          <p:cNvPr id="15" name="Ravni poveznik sa strelicom 14">
            <a:extLst>
              <a:ext uri="{FF2B5EF4-FFF2-40B4-BE49-F238E27FC236}">
                <a16:creationId xmlns:a16="http://schemas.microsoft.com/office/drawing/2014/main" id="{40934CC4-97B0-4530-BDE3-02F1979059EC}"/>
              </a:ext>
            </a:extLst>
          </p:cNvPr>
          <p:cNvCxnSpPr/>
          <p:nvPr/>
        </p:nvCxnSpPr>
        <p:spPr>
          <a:xfrm rot="16200000" flipH="1">
            <a:off x="2235200" y="3508376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>
            <a:extLst>
              <a:ext uri="{FF2B5EF4-FFF2-40B4-BE49-F238E27FC236}">
                <a16:creationId xmlns:a16="http://schemas.microsoft.com/office/drawing/2014/main" id="{27BAB2EF-5908-41F1-9456-86E495904B00}"/>
              </a:ext>
            </a:extLst>
          </p:cNvPr>
          <p:cNvCxnSpPr/>
          <p:nvPr/>
        </p:nvCxnSpPr>
        <p:spPr>
          <a:xfrm rot="16200000" flipH="1">
            <a:off x="5526087" y="35417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29A88DAA-7179-44C9-89B6-8E90D2BFBC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4538" y="5119688"/>
          <a:ext cx="173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304560" progId="Equation.DSMT4">
                  <p:embed/>
                </p:oleObj>
              </mc:Choice>
              <mc:Fallback>
                <p:oleObj name="Equation" r:id="rId2" imgW="1739880" imgH="304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5119688"/>
                        <a:ext cx="1739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kstniOkvir 20">
            <a:extLst>
              <a:ext uri="{FF2B5EF4-FFF2-40B4-BE49-F238E27FC236}">
                <a16:creationId xmlns:a16="http://schemas.microsoft.com/office/drawing/2014/main" id="{2EC7C3D6-E1F7-4C07-9485-A02D87DD8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2673350"/>
            <a:ext cx="34194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Ako se vrijednosti jedne veličine </a:t>
            </a:r>
            <a:r>
              <a:rPr lang="hr-HR" altLang="sr-Latn-RS" b="1"/>
              <a:t>smanjuju</a:t>
            </a:r>
            <a:r>
              <a:rPr lang="hr-HR" altLang="sr-Latn-RS"/>
              <a:t> odgovarajuće vrijednosti druge veličine proporcionalno </a:t>
            </a:r>
            <a:r>
              <a:rPr lang="hr-HR" altLang="sr-Latn-RS" b="1"/>
              <a:t>povećavaju</a:t>
            </a:r>
            <a:r>
              <a:rPr lang="hr-HR" altLang="sr-Latn-RS"/>
              <a:t>.</a:t>
            </a:r>
          </a:p>
        </p:txBody>
      </p:sp>
      <p:cxnSp>
        <p:nvCxnSpPr>
          <p:cNvPr id="22" name="Ravni poveznik sa strelicom 21">
            <a:extLst>
              <a:ext uri="{FF2B5EF4-FFF2-40B4-BE49-F238E27FC236}">
                <a16:creationId xmlns:a16="http://schemas.microsoft.com/office/drawing/2014/main" id="{99BFE4A6-6AD8-4800-8A6C-FCBAB2B649D7}"/>
              </a:ext>
            </a:extLst>
          </p:cNvPr>
          <p:cNvCxnSpPr/>
          <p:nvPr/>
        </p:nvCxnSpPr>
        <p:spPr>
          <a:xfrm rot="16200000" flipH="1">
            <a:off x="2184400" y="351948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>
            <a:extLst>
              <a:ext uri="{FF2B5EF4-FFF2-40B4-BE49-F238E27FC236}">
                <a16:creationId xmlns:a16="http://schemas.microsoft.com/office/drawing/2014/main" id="{9FBD1589-FA74-4D55-99DA-40DA8B426AAB}"/>
              </a:ext>
            </a:extLst>
          </p:cNvPr>
          <p:cNvCxnSpPr/>
          <p:nvPr/>
        </p:nvCxnSpPr>
        <p:spPr>
          <a:xfrm rot="16200000" flipH="1">
            <a:off x="5541962" y="3519488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5CE48220-9FF7-4B30-8856-10B57B05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13" y="2690813"/>
            <a:ext cx="293528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Ako se vrijednosti jedne veličine </a:t>
            </a:r>
            <a:r>
              <a:rPr lang="hr-HR" altLang="sr-Latn-RS" b="1"/>
              <a:t>povećavaju</a:t>
            </a:r>
            <a:r>
              <a:rPr lang="hr-HR" altLang="sr-Latn-RS"/>
              <a:t> tada se odgovarajuće vrijednosti druge veličine proporcionalno </a:t>
            </a:r>
            <a:r>
              <a:rPr lang="hr-HR" altLang="sr-Latn-RS" b="1"/>
              <a:t>smanjuju</a:t>
            </a:r>
            <a:r>
              <a:rPr lang="hr-HR" altLang="sr-Latn-RS"/>
              <a:t>.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C10B823A-9C2D-43A7-A1D4-94829FB36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4284663"/>
            <a:ext cx="2246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vrijednosti veličine 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98E0981F-4AA5-4DD7-B8D6-784A5BF0E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0538" y="4133850"/>
            <a:ext cx="22463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FF0000"/>
                </a:solidFill>
              </a:rPr>
              <a:t>odgovarajuće vrijednosti veličine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21" grpId="0"/>
      <p:bldP spid="24" grpId="0"/>
      <p:bldP spid="24" grpId="1"/>
      <p:bldP spid="25" grpId="0"/>
      <p:bldP spid="26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_obrnuto_proporcionalne_velicine</Template>
  <TotalTime>1</TotalTime>
  <Words>243</Words>
  <Application>Microsoft Office PowerPoint</Application>
  <PresentationFormat>Prikaz na zaslonu (4:3)</PresentationFormat>
  <Paragraphs>63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Symbol</vt:lpstr>
      <vt:lpstr>Math 7</vt:lpstr>
      <vt:lpstr>Equation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2021-09-16T14:39:48Z</dcterms:created>
  <dcterms:modified xsi:type="dcterms:W3CDTF">2021-09-16T14:41:44Z</dcterms:modified>
</cp:coreProperties>
</file>